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71" r:id="rId4"/>
    <p:sldId id="265" r:id="rId5"/>
    <p:sldId id="278" r:id="rId6"/>
    <p:sldId id="264" r:id="rId7"/>
    <p:sldId id="263" r:id="rId8"/>
    <p:sldId id="276" r:id="rId9"/>
    <p:sldId id="269" r:id="rId10"/>
    <p:sldId id="268" r:id="rId11"/>
    <p:sldId id="275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77" r:id="rId20"/>
    <p:sldId id="273" r:id="rId21"/>
  </p:sldIdLst>
  <p:sldSz cx="18288000" cy="10287000"/>
  <p:notesSz cx="6858000" cy="9144000"/>
  <p:embeddedFontLst>
    <p:embeddedFont>
      <p:font typeface="Titillium Web Regular" panose="020B0604020202020204" charset="0"/>
      <p:regular r:id="rId23"/>
    </p:embeddedFont>
    <p:embeddedFont>
      <p:font typeface="Titillium Web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itillium Web Regular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F43"/>
    <a:srgbClr val="CCFF66"/>
    <a:srgbClr val="08C408"/>
    <a:srgbClr val="028002"/>
    <a:srgbClr val="3BFB44"/>
    <a:srgbClr val="032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206" autoAdjust="0"/>
  </p:normalViewPr>
  <p:slideViewPr>
    <p:cSldViewPr>
      <p:cViewPr varScale="1">
        <p:scale>
          <a:sx n="56" d="100"/>
          <a:sy n="56" d="100"/>
        </p:scale>
        <p:origin x="714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08587-5D13-46A0-822C-86C9396E4596}" type="datetimeFigureOut">
              <a:rPr lang="en-IN" smtClean="0"/>
              <a:t>01-04-2023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B0C65-660B-4036-8B3D-0DC00DC10C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50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2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B0C65-660B-4036-8B3D-0DC00DC10C5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8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althraja.com/gym_management/system" TargetMode="External"/><Relationship Id="rId13" Type="http://schemas.openxmlformats.org/officeDocument/2006/relationships/hyperlink" Target="https://www.mygreatness.com/" TargetMode="External"/><Relationship Id="rId3" Type="http://schemas.openxmlformats.org/officeDocument/2006/relationships/image" Target="../media/image7.svg"/><Relationship Id="rId7" Type="http://schemas.openxmlformats.org/officeDocument/2006/relationships/hyperlink" Target="https://www.gymshim.com/" TargetMode="External"/><Relationship Id="rId12" Type="http://schemas.openxmlformats.org/officeDocument/2006/relationships/hyperlink" Target="https://www.pushpress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ymmaster.com/" TargetMode="External"/><Relationship Id="rId11" Type="http://schemas.openxmlformats.org/officeDocument/2006/relationships/hyperlink" Target="https://zenplanner.com/" TargetMode="External"/><Relationship Id="rId5" Type="http://schemas.openxmlformats.org/officeDocument/2006/relationships/hyperlink" Target="https://www.perfectgym.com/en" TargetMode="External"/><Relationship Id="rId15" Type="http://schemas.microsoft.com/office/2007/relationships/hdphoto" Target="../media/hdphoto1.wdp"/><Relationship Id="rId10" Type="http://schemas.openxmlformats.org/officeDocument/2006/relationships/hyperlink" Target="https://easygymsoftware.com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perfectgym.com/" TargetMode="Externa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2" y="-38348"/>
            <a:ext cx="18288000" cy="7906126"/>
            <a:chOff x="0" y="0"/>
            <a:chExt cx="24384000" cy="1054150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19464" t="23887" b="23887"/>
            <a:stretch>
              <a:fillRect/>
            </a:stretch>
          </p:blipFill>
          <p:spPr>
            <a:xfrm>
              <a:off x="0" y="0"/>
              <a:ext cx="24384000" cy="1054150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933637"/>
            <a:ext cx="18291243" cy="3953063"/>
            <a:chOff x="0" y="0"/>
            <a:chExt cx="31280355" cy="6077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280354" cy="6077691"/>
            </a:xfrm>
            <a:custGeom>
              <a:avLst/>
              <a:gdLst/>
              <a:ahLst/>
              <a:cxnLst/>
              <a:rect l="l" t="t" r="r" b="b"/>
              <a:pathLst>
                <a:path w="31280354" h="6077691">
                  <a:moveTo>
                    <a:pt x="31280354" y="6077691"/>
                  </a:moveTo>
                  <a:lnTo>
                    <a:pt x="0" y="6077691"/>
                  </a:lnTo>
                  <a:lnTo>
                    <a:pt x="0" y="0"/>
                  </a:lnTo>
                  <a:lnTo>
                    <a:pt x="31280354" y="6077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569027" y="4602129"/>
            <a:ext cx="919346" cy="108274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5145" y="5927416"/>
            <a:ext cx="7480693" cy="3416160"/>
            <a:chOff x="-725176" y="-2904"/>
            <a:chExt cx="9974256" cy="4554880"/>
          </a:xfrm>
        </p:grpSpPr>
        <p:sp>
          <p:nvSpPr>
            <p:cNvPr id="8" name="TextBox 8"/>
            <p:cNvSpPr txBox="1"/>
            <p:nvPr/>
          </p:nvSpPr>
          <p:spPr>
            <a:xfrm>
              <a:off x="-150055" y="-2904"/>
              <a:ext cx="9399135" cy="23108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25"/>
                </a:lnSpc>
              </a:pPr>
              <a:r>
                <a:rPr lang="en-US" sz="4800" dirty="0">
                  <a:solidFill>
                    <a:srgbClr val="FFFFFF"/>
                  </a:solidFill>
                  <a:latin typeface="Titillium Web Bold"/>
                </a:rPr>
                <a:t>GYM </a:t>
              </a:r>
              <a:r>
                <a:rPr lang="en-US" sz="4800" smtClean="0">
                  <a:solidFill>
                    <a:srgbClr val="FFFFFF"/>
                  </a:solidFill>
                  <a:latin typeface="Titillium Web Bold"/>
                </a:rPr>
                <a:t>AND FITNESS MANAGEMENT </a:t>
              </a:r>
              <a:r>
                <a:rPr lang="en-US" sz="4800" dirty="0">
                  <a:solidFill>
                    <a:srgbClr val="FFFFFF"/>
                  </a:solidFill>
                  <a:latin typeface="Titillium Web Bold"/>
                </a:rPr>
                <a:t>SYSTEM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725176" y="2255621"/>
              <a:ext cx="9821674" cy="2296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GET FIT DON'T QUIT</a:t>
              </a:r>
            </a:p>
            <a:p>
              <a:pPr marL="709337" lvl="1" indent="-354668">
                <a:lnSpc>
                  <a:spcPts val="4599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C8EF4F"/>
                  </a:solidFill>
                  <a:latin typeface="Titillium Web Regular"/>
                </a:rPr>
                <a:t>TAKE CARE OF YOUR BODY. IT'S THE ONLY PLACE YOU LIVE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7549076" y="-416856"/>
            <a:ext cx="3183364" cy="18288000"/>
            <a:chOff x="0" y="0"/>
            <a:chExt cx="7889043" cy="4532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883169" y="7844589"/>
            <a:ext cx="11155169" cy="21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3025" u="sng" dirty="0">
                <a:solidFill>
                  <a:srgbClr val="000000"/>
                </a:solidFill>
                <a:latin typeface="Titillium Web Regular"/>
              </a:rPr>
              <a:t>Presented By:</a:t>
            </a:r>
            <a:r>
              <a:rPr lang="en-US" sz="3025" dirty="0">
                <a:solidFill>
                  <a:srgbClr val="000000"/>
                </a:solidFill>
                <a:latin typeface="Titillium Web Regular"/>
              </a:rPr>
              <a:t> 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21DCE013- KETUL CHAUHAN</a:t>
            </a:r>
          </a:p>
          <a:p>
            <a:pPr algn="r">
              <a:lnSpc>
                <a:spcPts val="4235"/>
              </a:lnSpc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21DCE033 – JAINAM JAIN</a:t>
            </a:r>
          </a:p>
          <a:p>
            <a:pPr algn="r">
              <a:lnSpc>
                <a:spcPts val="4235"/>
              </a:lnSpc>
              <a:spcBef>
                <a:spcPct val="0"/>
              </a:spcBef>
            </a:pPr>
            <a:r>
              <a:rPr lang="en-US" sz="3025" dirty="0">
                <a:solidFill>
                  <a:srgbClr val="000000"/>
                </a:solidFill>
                <a:latin typeface="Titillium Web Regular Bold"/>
              </a:rPr>
              <a:t>21DCE037 – DEVANSH JOSHI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0AF92-C983-4BC5-B3B4-9A879B9A1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657" y="7844432"/>
            <a:ext cx="3886200" cy="3886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10EE47-AD0B-44B3-B20B-0BB3B3B77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1195" y="-394596"/>
            <a:ext cx="2257568" cy="2257568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4EA7AFAD-B954-42C2-914D-9B724DA5B986}"/>
              </a:ext>
            </a:extLst>
          </p:cNvPr>
          <p:cNvGrpSpPr/>
          <p:nvPr/>
        </p:nvGrpSpPr>
        <p:grpSpPr>
          <a:xfrm rot="-5400000" flipH="1">
            <a:off x="14532850" y="-1125276"/>
            <a:ext cx="2668222" cy="4842078"/>
            <a:chOff x="2880" y="-1101458"/>
            <a:chExt cx="7889043" cy="45321500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7D45E8D-1A25-47B3-9E81-B7ACFF375E97}"/>
                </a:ext>
              </a:extLst>
            </p:cNvPr>
            <p:cNvSpPr/>
            <p:nvPr/>
          </p:nvSpPr>
          <p:spPr>
            <a:xfrm>
              <a:off x="2880" y="-1101458"/>
              <a:ext cx="7889043" cy="45321500"/>
            </a:xfrm>
            <a:custGeom>
              <a:avLst/>
              <a:gdLst/>
              <a:ahLst/>
              <a:cxnLst/>
              <a:rect l="l" t="t" r="r" b="b"/>
              <a:pathLst>
                <a:path w="7889043" h="45321500">
                  <a:moveTo>
                    <a:pt x="7889043" y="45321500"/>
                  </a:moveTo>
                  <a:lnTo>
                    <a:pt x="0" y="45321500"/>
                  </a:lnTo>
                  <a:lnTo>
                    <a:pt x="0" y="0"/>
                  </a:lnTo>
                  <a:lnTo>
                    <a:pt x="7889043" y="45321500"/>
                  </a:lnTo>
                  <a:close/>
                </a:path>
              </a:pathLst>
            </a:custGeom>
            <a:solidFill>
              <a:srgbClr val="C8EF4F"/>
            </a:solidFill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2E23D4E-9CCB-409F-A8EF-946E633CE302}"/>
              </a:ext>
            </a:extLst>
          </p:cNvPr>
          <p:cNvSpPr txBox="1"/>
          <p:nvPr/>
        </p:nvSpPr>
        <p:spPr>
          <a:xfrm>
            <a:off x="8788804" y="-38348"/>
            <a:ext cx="9310994" cy="155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235"/>
              </a:lnSpc>
            </a:pPr>
            <a:r>
              <a:rPr lang="en-US" sz="1800" u="sng" dirty="0">
                <a:solidFill>
                  <a:srgbClr val="000000"/>
                </a:solidFill>
                <a:latin typeface="Titillium Web Regular Bold"/>
              </a:rPr>
              <a:t>INSTRUCTOR</a:t>
            </a: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:</a:t>
            </a:r>
          </a:p>
          <a:p>
            <a:pPr algn="r">
              <a:lnSpc>
                <a:spcPts val="4235"/>
              </a:lnSpc>
            </a:pPr>
            <a:r>
              <a:rPr lang="en-US" dirty="0">
                <a:solidFill>
                  <a:srgbClr val="000000"/>
                </a:solidFill>
                <a:latin typeface="Titillium Web Regular Bold"/>
              </a:rPr>
              <a:t>PROF.NISHA PANCHAL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Titillium Web Regular Bold"/>
              </a:rPr>
              <a:t>DEPSTAR CE-1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767530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673796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FLOW CHART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B7691B-65C3-4C6B-8A99-8F2BE3D7D4D4}"/>
              </a:ext>
            </a:extLst>
          </p:cNvPr>
          <p:cNvCxnSpPr/>
          <p:nvPr/>
        </p:nvCxnSpPr>
        <p:spPr>
          <a:xfrm flipH="1">
            <a:off x="3667125" y="990600"/>
            <a:ext cx="0" cy="31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36677B71-2C13-4027-B7C2-FCB2734E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388E461-EF65-4716-A41E-DB379796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8C8458-6B74-4474-97FC-FF1175B2F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887" y="2626994"/>
            <a:ext cx="9242965" cy="7202806"/>
          </a:xfrm>
          <a:prstGeom prst="rect">
            <a:avLst/>
          </a:prstGeom>
        </p:spPr>
      </p:pic>
      <p:pic>
        <p:nvPicPr>
          <p:cNvPr id="24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Login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4"/>
          <a:stretch/>
        </p:blipFill>
        <p:spPr>
          <a:xfrm>
            <a:off x="2661326" y="3256154"/>
            <a:ext cx="12954000" cy="6320876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Dashboard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1620" r="1878"/>
          <a:stretch/>
        </p:blipFill>
        <p:spPr>
          <a:xfrm>
            <a:off x="2513586" y="2857500"/>
            <a:ext cx="13234076" cy="6705093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48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Registration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72E25-0348-4886-8573-15233FBE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441892"/>
            <a:ext cx="13563600" cy="6064908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14432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Payments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9" r="2045"/>
          <a:stretch/>
        </p:blipFill>
        <p:spPr>
          <a:xfrm>
            <a:off x="2204641" y="2925109"/>
            <a:ext cx="13568760" cy="6679135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78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Manage Plan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0" r="2254"/>
          <a:stretch/>
        </p:blipFill>
        <p:spPr>
          <a:xfrm>
            <a:off x="2876981" y="3089351"/>
            <a:ext cx="12507286" cy="6118717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700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Income Per Month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2221" r="1816"/>
          <a:stretch/>
        </p:blipFill>
        <p:spPr>
          <a:xfrm>
            <a:off x="2519988" y="2925109"/>
            <a:ext cx="13221272" cy="6648918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71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Add Exercise Routine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237370-DC9E-4FF8-ADFA-882167FD0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901" y="3272465"/>
            <a:ext cx="14166135" cy="6262331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4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8097823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Edit User Profile Page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CC0C01-7D9B-496A-9DC2-3A14CBA8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CEA1B9-7CEB-445D-A578-0528891C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11" y="3214026"/>
            <a:ext cx="14562516" cy="6373990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0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Regular Bold" panose="020B0604020202020204" charset="0"/>
              </a:rPr>
              <a:t>REFERENCES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5AA9EE-00C6-4503-A798-32137786262B}"/>
              </a:ext>
            </a:extLst>
          </p:cNvPr>
          <p:cNvSpPr txBox="1"/>
          <p:nvPr/>
        </p:nvSpPr>
        <p:spPr>
          <a:xfrm>
            <a:off x="1099485" y="3235126"/>
            <a:ext cx="12504057" cy="5216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https://www.perfectgym.com/en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6"/>
              </a:rPr>
              <a:t>https://www.gymmaster.com/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7"/>
              </a:rPr>
              <a:t>https://www.gymshim.com/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8"/>
              </a:rPr>
              <a:t>https://www.healthraja.com/gym_management/system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https://www.perfectgym.com/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https://easygymsoftware.com/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1"/>
              </a:rPr>
              <a:t>https://zenplanner.com/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2"/>
              </a:rPr>
              <a:t>https://www.pushpress.com/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500" b="1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3"/>
              </a:rPr>
              <a:t>https://www.mygreatness.com/</a:t>
            </a:r>
            <a:endParaRPr lang="en-IN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1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645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327517"/>
            <a:ext cx="18371901" cy="6168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Introduction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About Project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Problem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Limitation of Existing System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and Technology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Hardware and Software Specification</a:t>
            </a: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Flow </a:t>
            </a:r>
            <a:r>
              <a:rPr lang="en-US" sz="3500" b="1" dirty="0" smtClean="0">
                <a:latin typeface="Titillium Web Regular Bold" panose="020B0604020202020204" charset="0"/>
                <a:cs typeface="Times New Roman" panose="02020603050405020304" pitchFamily="18" charset="0"/>
              </a:rPr>
              <a:t>Chart</a:t>
            </a:r>
            <a:endParaRPr lang="en-US" sz="3500" b="1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742950" indent="-742950" fontAlgn="base">
              <a:buFont typeface="Wingdings" panose="05000000000000000000" pitchFamily="2" charset="2"/>
              <a:buChar char="§"/>
            </a:pPr>
            <a:r>
              <a:rPr lang="en-US" sz="35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References</a:t>
            </a:r>
          </a:p>
          <a:p>
            <a:pPr fontAlgn="base"/>
            <a:endParaRPr lang="en-US" sz="3500" b="1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ts val="6144"/>
              </a:lnSpc>
              <a:spcBef>
                <a:spcPct val="0"/>
              </a:spcBef>
            </a:pPr>
            <a:endParaRPr lang="en-US" sz="3500" b="1" spc="219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 smtClean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AGENDA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7A7F9F-D37F-40CF-B80C-56A431B4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1026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365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812512"/>
            <a:ext cx="809782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AT THE END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18A630-540B-4C23-B7C2-F5E56B59D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6F6961-F236-4FEC-871B-4A3648C6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" y="6819900"/>
            <a:ext cx="5791219" cy="5791219"/>
          </a:xfrm>
          <a:prstGeom prst="rect">
            <a:avLst/>
          </a:prstGeom>
        </p:spPr>
      </p:pic>
      <p:pic>
        <p:nvPicPr>
          <p:cNvPr id="19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 trans="100000" pressur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26" y="5503396"/>
            <a:ext cx="2794000" cy="2794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563FD8-3472-4A73-A442-73EEF57A40E4}"/>
              </a:ext>
            </a:extLst>
          </p:cNvPr>
          <p:cNvSpPr txBox="1"/>
          <p:nvPr/>
        </p:nvSpPr>
        <p:spPr>
          <a:xfrm>
            <a:off x="4885766" y="4533900"/>
            <a:ext cx="9973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0" dirty="0">
                <a:latin typeface="Titillium Web Regular Bold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52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8" cy="1450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Regular Bold" panose="020B0604020202020204" charset="0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>
                <a:latin typeface="Titillium Web Regular Bold" panose="020B060402020202020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12266" y="901591"/>
            <a:ext cx="6436851" cy="326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Titillium Web Regular Bold" panose="020B0604020202020204" charset="0"/>
              </a:rPr>
              <a:t>INTRODUCTION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5000" b="1" dirty="0">
              <a:solidFill>
                <a:srgbClr val="000000"/>
              </a:solidFill>
              <a:latin typeface="Titillium Web Regular Bold" panose="020B0604020202020204" charset="0"/>
            </a:endParaRP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b="1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505875" y="3399449"/>
            <a:ext cx="16631459" cy="740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000" b="1" dirty="0">
                <a:latin typeface="Titillium Web Regular Bold" panose="020B0604020202020204" charset="0"/>
                <a:cs typeface="Times New Roman" panose="02020603050405020304" pitchFamily="18" charset="0"/>
              </a:rPr>
              <a:t>Objective of the Project</a:t>
            </a:r>
            <a:endParaRPr lang="en-US" sz="4000" b="1" spc="219" dirty="0">
              <a:solidFill>
                <a:srgbClr val="000000"/>
              </a:solidFill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05876" y="5000648"/>
            <a:ext cx="16631458" cy="3829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The main objective of the project is to design and develop a user friendly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Easy to use and efficient computerized system.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develop an accurate and flexible system, it will eliminate data redundancy.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Computerization can be helpful as means of saving time &amp; money.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To provide better graphical user interface.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Less chances of information leakage. </a:t>
            </a:r>
          </a:p>
          <a:p>
            <a:pPr marL="457200" indent="-457200">
              <a:lnSpc>
                <a:spcPts val="4332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tillium Web Regular Bold" panose="020B0604020202020204" charset="0"/>
              </a:rPr>
              <a:t>Provides security to data by using login &amp; password</a:t>
            </a:r>
            <a:r>
              <a:rPr lang="en-US" sz="2500" dirty="0">
                <a:latin typeface="Titillium Web Regular Bold" panose="020B0604020202020204" charset="0"/>
              </a:rPr>
              <a:t>.</a:t>
            </a:r>
            <a:endParaRPr lang="en-US" sz="2500" dirty="0">
              <a:solidFill>
                <a:srgbClr val="000000"/>
              </a:solidFill>
              <a:latin typeface="Titillium Web Regular Bold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A8E666-DD14-448D-AD35-633D6C2E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4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330285" y="244202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91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ABOUT PROJECT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726" y="3299465"/>
            <a:ext cx="172212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F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ocuses mainly on dealing with the customer regarding their payments, routines, records.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the system displays all the available data such as customer’s details with their respective payment amount, routines, and health status.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The project contains an Admin Panel. n an overview of this web app, the admin has access to register customers as well as maintain their payment records</a:t>
            </a: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03030"/>
              </a:solidFill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Talking 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more about the project, the admin can create new plans for the customer’s payment.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In terms of health status, he/she has to update each and every customer’s profile with current weight, height, calories, fats,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Besides, the admin can also manage exercise routines up to a week’s routine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2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3429" y="-7692944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90082" y="-8097629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314739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228600" y="949661"/>
            <a:ext cx="6436851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Titillium Web Bold"/>
              </a:rPr>
              <a:t>AN ADMIN SIDE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313" y="3691598"/>
            <a:ext cx="17221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03030"/>
                </a:solidFill>
                <a:latin typeface="Titillium Web Regular Bold" panose="020B0604020202020204" charset="0"/>
              </a:rPr>
              <a:t>A</a:t>
            </a: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n admin can view overall reports of their members under monthly reports and yearly reports.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Also, he/she can view total income per month which displays the member’s name with id, gender, contact, payment date, expiry date, plan name, amount, and certain validity respectively.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303030"/>
              </a:solidFill>
              <a:effectLst/>
              <a:latin typeface="Titillium Web Regular Bold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Lastly, the system allows the admin to update the profile which includes username, full name, and the user can change their password information too.</a:t>
            </a:r>
            <a:endParaRPr lang="en-US" sz="30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A8F8B-0E76-4DB5-BB4B-FE5030BA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397467" y="163809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43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358" y="1257300"/>
            <a:ext cx="12078442" cy="88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5000" spc="219" dirty="0">
                <a:solidFill>
                  <a:srgbClr val="000000"/>
                </a:solidFill>
                <a:latin typeface="Titillium Web Bold" panose="020B0604020202020204" charset="0"/>
              </a:rPr>
              <a:t>LIMITATION OF EXISTING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56" y="2923295"/>
            <a:ext cx="17471371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Time consumption</a:t>
            </a:r>
            <a:r>
              <a:rPr lang="en-US" sz="3200" dirty="0">
                <a:latin typeface="Titillium Web Regular Bold" panose="020B0604020202020204" charset="0"/>
              </a:rPr>
              <a:t>: </a:t>
            </a:r>
            <a:r>
              <a:rPr lang="en-US" sz="3200" b="1" dirty="0">
                <a:latin typeface="Titillium Web Regular Bold" panose="020B0604020202020204" charset="0"/>
              </a:rPr>
              <a:t>As the records are to be manually maintained it consumes a lot of time.</a:t>
            </a:r>
          </a:p>
          <a:p>
            <a:endParaRPr lang="en-US" sz="3200" b="1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Paper work</a:t>
            </a:r>
            <a:r>
              <a:rPr lang="en-US" sz="3200" dirty="0">
                <a:latin typeface="Titillium Web Regular Bold" panose="020B0604020202020204" charset="0"/>
              </a:rPr>
              <a:t>: Lot of paper work is involved as the records are maintained in the files &amp; registers.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Storage requirements</a:t>
            </a:r>
            <a:r>
              <a:rPr lang="en-US" sz="3200" dirty="0">
                <a:latin typeface="Titillium Web Regular Bold" panose="020B0604020202020204" charset="0"/>
              </a:rPr>
              <a:t>: As files and registers are used the storage space requirement is increased.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Less reliable</a:t>
            </a:r>
            <a:r>
              <a:rPr lang="en-US" sz="3200" dirty="0">
                <a:latin typeface="Titillium Web Regular Bold" panose="020B0604020202020204" charset="0"/>
              </a:rPr>
              <a:t>: Use of papers for storing valuable data information is not at all reliable.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Accuracy</a:t>
            </a:r>
            <a:r>
              <a:rPr lang="en-US" sz="3200" dirty="0">
                <a:latin typeface="Titillium Web Regular Bold" panose="020B0604020202020204" charset="0"/>
              </a:rPr>
              <a:t>: As the system is in manual there are lot many chances of human errors. These can cause errors in calculating mechanism or maintaining customer details.</a:t>
            </a:r>
          </a:p>
          <a:p>
            <a:endParaRPr lang="en-US" sz="3200" dirty="0">
              <a:latin typeface="Titillium Web Regular Bold" panose="020B0604020202020204" charset="0"/>
            </a:endParaRPr>
          </a:p>
          <a:p>
            <a:r>
              <a:rPr lang="en-US" sz="3200" b="1" u="sng" dirty="0">
                <a:latin typeface="Titillium Web Regular Bold" panose="020B0604020202020204" charset="0"/>
              </a:rPr>
              <a:t>Difficulty in keeping new records</a:t>
            </a:r>
            <a:r>
              <a:rPr lang="en-US" sz="3200" dirty="0">
                <a:latin typeface="Titillium Web Regular Bold" panose="020B0604020202020204" charset="0"/>
              </a:rPr>
              <a:t>: It is difficult for keeping all the new entries of members, their account and transaction details.</a:t>
            </a: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US" sz="2800" dirty="0">
              <a:latin typeface="Titillium Web Regular Bold" panose="020B0604020202020204" charset="0"/>
            </a:endParaRPr>
          </a:p>
          <a:p>
            <a:endParaRPr lang="en-IN" sz="2800" dirty="0">
              <a:latin typeface="Titillium Web Regular Bold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71397E-5DC4-4078-B3A0-FE8AE84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0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7857092" y="-8380915"/>
            <a:ext cx="2127966" cy="18756549"/>
            <a:chOff x="-199590" y="-471608"/>
            <a:chExt cx="7838596" cy="21522148"/>
          </a:xfrm>
        </p:grpSpPr>
        <p:sp>
          <p:nvSpPr>
            <p:cNvPr id="17" name="Freeform 17"/>
            <p:cNvSpPr/>
            <p:nvPr/>
          </p:nvSpPr>
          <p:spPr>
            <a:xfrm>
              <a:off x="-199590" y="-471608"/>
              <a:ext cx="7838596" cy="21522148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 smtClean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-11349" y="1049264"/>
            <a:ext cx="11822349" cy="2127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PROBLEM STATEMENT &amp; IT’S SOLUTION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3420759"/>
            <a:ext cx="12975570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gym is working manually. The current system is time consuming because registration process to add members. To manually handle the system was very difficult task. But now-a-days computerization made easy to work.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The following are the reasons why the current system should be computerized:</a:t>
            </a:r>
          </a:p>
          <a:p>
            <a:pPr algn="just"/>
            <a:endParaRPr lang="en-US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increase efficiency with reduced cost.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reduce the burden of paper work.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save time management for recording details of each and every member and employee.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To generate required reports easily.</a:t>
            </a:r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384254" y="143315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680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 smtClean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  <a:endParaRPr lang="en-IN" sz="7000" dirty="0">
              <a:solidFill>
                <a:schemeClr val="bg1"/>
              </a:solidFill>
              <a:latin typeface="Titillium Web Bold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137145" y="883300"/>
            <a:ext cx="12515619" cy="21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Titillium Web Bold"/>
              </a:rPr>
              <a:t>Features and Technology 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1800" dirty="0">
              <a:solidFill>
                <a:srgbClr val="000000"/>
              </a:solidFill>
              <a:latin typeface="Titillium Web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3019782"/>
            <a:ext cx="1297557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Features of our project:</a:t>
            </a:r>
          </a:p>
          <a:p>
            <a:pPr algn="just"/>
            <a:endParaRPr lang="en-US" sz="3100" u="sng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Admin Panel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Customer Registration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Make Payments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Maintain Health 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Create and manage plans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Overall reports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03030"/>
                </a:solidFill>
                <a:effectLst/>
                <a:latin typeface="Titillium Web Regular Bold" panose="020B0604020202020204" charset="0"/>
              </a:rPr>
              <a:t>Manage routines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algn="just"/>
            <a:r>
              <a:rPr lang="en-IN" sz="3100" u="sng" dirty="0">
                <a:latin typeface="Titillium Web Regular Bold" panose="020B0604020202020204" charset="0"/>
                <a:cs typeface="Times New Roman" panose="02020603050405020304" pitchFamily="18" charset="0"/>
              </a:rPr>
              <a:t>Technology used:</a:t>
            </a:r>
          </a:p>
          <a:p>
            <a:pPr algn="just"/>
            <a:endParaRPr lang="en-IN" sz="3100" dirty="0">
              <a:latin typeface="Titillium Web Regular Bold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Fronted: HTML, CSS, JS, Bootstrap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100" dirty="0">
                <a:latin typeface="Titillium Web Regular Bold" panose="020B0604020202020204" charset="0"/>
                <a:cs typeface="Times New Roman" panose="02020603050405020304" pitchFamily="18" charset="0"/>
              </a:rPr>
              <a:t>Backend: phpMyAdmin, MySQL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FBC492-9715-4BC6-9A3A-29F163D3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pic>
        <p:nvPicPr>
          <p:cNvPr id="22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53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6200000">
            <a:off x="7687483" y="-7651415"/>
            <a:ext cx="2901686" cy="18268544"/>
            <a:chOff x="365784" y="0"/>
            <a:chExt cx="1432895" cy="4391601"/>
          </a:xfrm>
        </p:grpSpPr>
        <p:sp>
          <p:nvSpPr>
            <p:cNvPr id="3" name="Freeform 3"/>
            <p:cNvSpPr/>
            <p:nvPr/>
          </p:nvSpPr>
          <p:spPr>
            <a:xfrm>
              <a:off x="365784" y="0"/>
              <a:ext cx="1432895" cy="4391601"/>
            </a:xfrm>
            <a:custGeom>
              <a:avLst/>
              <a:gdLst/>
              <a:ahLst/>
              <a:cxnLst/>
              <a:rect l="l" t="t" r="r" b="b"/>
              <a:pathLst>
                <a:path w="1798680" h="4391601">
                  <a:moveTo>
                    <a:pt x="0" y="0"/>
                  </a:moveTo>
                  <a:lnTo>
                    <a:pt x="899340" y="4391601"/>
                  </a:lnTo>
                  <a:lnTo>
                    <a:pt x="1798680" y="0"/>
                  </a:lnTo>
                  <a:close/>
                </a:path>
              </a:pathLst>
            </a:custGeom>
            <a:solidFill>
              <a:srgbClr val="C8EF4F"/>
            </a:solid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6929" y="3154501"/>
            <a:ext cx="17235792" cy="2471623"/>
            <a:chOff x="0" y="-1070571"/>
            <a:chExt cx="22702943" cy="5840591"/>
          </a:xfrm>
        </p:grpSpPr>
        <p:sp>
          <p:nvSpPr>
            <p:cNvPr id="7" name="TextBox 7"/>
            <p:cNvSpPr txBox="1"/>
            <p:nvPr/>
          </p:nvSpPr>
          <p:spPr>
            <a:xfrm>
              <a:off x="19221" y="-1070571"/>
              <a:ext cx="22683722" cy="1785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44"/>
                </a:lnSpc>
                <a:spcBef>
                  <a:spcPct val="0"/>
                </a:spcBef>
              </a:pPr>
              <a:r>
                <a:rPr lang="en-US" sz="4389" b="1" spc="219" dirty="0">
                  <a:solidFill>
                    <a:srgbClr val="000000"/>
                  </a:solidFill>
                  <a:latin typeface="Titillium Web Bold" panose="020B0604020202020204" charset="0"/>
                </a:rPr>
                <a:t>Hardware Requirements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2027"/>
              <a:ext cx="22683722" cy="3837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32"/>
                </a:lnSpc>
              </a:pPr>
              <a:r>
                <a:rPr lang="en-US" sz="2800" b="1" u="sng" dirty="0">
                  <a:latin typeface="Titillium Web Regular Bold" panose="020B0604020202020204" charset="0"/>
                </a:rPr>
                <a:t>Processor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1.2 GHz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>
                  <a:solidFill>
                    <a:srgbClr val="000000"/>
                  </a:solidFill>
                  <a:latin typeface="Titillium Web Regular Bold" panose="020B0604020202020204" charset="0"/>
                </a:rPr>
                <a:t>Ram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1 GB or more</a:t>
              </a:r>
            </a:p>
            <a:p>
              <a:pPr>
                <a:lnSpc>
                  <a:spcPts val="4332"/>
                </a:lnSpc>
              </a:pPr>
              <a:r>
                <a:rPr lang="en-US" sz="2800" b="1" u="sng" dirty="0" err="1">
                  <a:solidFill>
                    <a:srgbClr val="000000"/>
                  </a:solidFill>
                  <a:latin typeface="Titillium Web Regular Bold" panose="020B0604020202020204" charset="0"/>
                </a:rPr>
                <a:t>HardDisk</a:t>
              </a:r>
              <a:r>
                <a:rPr lang="en-US" sz="2800" b="1" dirty="0">
                  <a:solidFill>
                    <a:srgbClr val="000000"/>
                  </a:solidFill>
                  <a:latin typeface="Titillium Web Regular Bold" panose="020B0604020202020204" charset="0"/>
                </a:rPr>
                <a:t>: 2 GB or more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8969" y="789910"/>
            <a:ext cx="8133485" cy="2135199"/>
            <a:chOff x="476655" y="-472283"/>
            <a:chExt cx="10844647" cy="2846933"/>
          </a:xfrm>
        </p:grpSpPr>
        <p:sp>
          <p:nvSpPr>
            <p:cNvPr id="14" name="TextBox 14"/>
            <p:cNvSpPr txBox="1"/>
            <p:nvPr/>
          </p:nvSpPr>
          <p:spPr>
            <a:xfrm>
              <a:off x="524204" y="1698567"/>
              <a:ext cx="10797098" cy="676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00"/>
                </a:lnSpc>
                <a:spcBef>
                  <a:spcPct val="0"/>
                </a:spcBef>
              </a:pPr>
              <a:endParaRPr lang="en-US" sz="2929" u="none" dirty="0">
                <a:solidFill>
                  <a:srgbClr val="000000"/>
                </a:solidFill>
                <a:latin typeface="Titillium Web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76655" y="-472283"/>
              <a:ext cx="10797097" cy="1363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87"/>
                </a:lnSpc>
                <a:spcBef>
                  <a:spcPct val="0"/>
                </a:spcBef>
              </a:pPr>
              <a:r>
                <a:rPr lang="en-US" sz="6276" dirty="0">
                  <a:solidFill>
                    <a:srgbClr val="000000"/>
                  </a:solidFill>
                  <a:latin typeface="Titillium Web Bold"/>
                </a:rPr>
                <a:t>About Us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 flipH="1">
            <a:off x="8059794" y="-8041102"/>
            <a:ext cx="2141661" cy="18283947"/>
            <a:chOff x="156485" y="39982"/>
            <a:chExt cx="7889043" cy="20979862"/>
          </a:xfrm>
        </p:grpSpPr>
        <p:sp>
          <p:nvSpPr>
            <p:cNvPr id="17" name="Freeform 17"/>
            <p:cNvSpPr/>
            <p:nvPr/>
          </p:nvSpPr>
          <p:spPr>
            <a:xfrm>
              <a:off x="156485" y="39982"/>
              <a:ext cx="7889043" cy="20979862"/>
            </a:xfrm>
            <a:custGeom>
              <a:avLst/>
              <a:gdLst/>
              <a:ahLst/>
              <a:cxnLst/>
              <a:rect l="l" t="t" r="r" b="b"/>
              <a:pathLst>
                <a:path w="7889043" h="20979862">
                  <a:moveTo>
                    <a:pt x="7889043" y="20979862"/>
                  </a:moveTo>
                  <a:lnTo>
                    <a:pt x="0" y="20979862"/>
                  </a:lnTo>
                  <a:lnTo>
                    <a:pt x="0" y="0"/>
                  </a:lnTo>
                  <a:lnTo>
                    <a:pt x="7889043" y="20979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8" name="Picture 7">
            <a:extLst>
              <a:ext uri="{FF2B5EF4-FFF2-40B4-BE49-F238E27FC236}">
                <a16:creationId xmlns:a16="http://schemas.microsoft.com/office/drawing/2014/main" id="{0DBA0001-756D-4668-A7E9-5F6F9066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15816127" y="324162"/>
            <a:ext cx="1053827" cy="1241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8518C7-FBEC-497E-9964-9F04C2377C88}"/>
              </a:ext>
            </a:extLst>
          </p:cNvPr>
          <p:cNvSpPr txBox="1"/>
          <p:nvPr/>
        </p:nvSpPr>
        <p:spPr>
          <a:xfrm>
            <a:off x="16869954" y="410477"/>
            <a:ext cx="1730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0" dirty="0">
                <a:solidFill>
                  <a:schemeClr val="bg1"/>
                </a:solidFill>
                <a:latin typeface="Titillium Web Bold" panose="020B0604020202020204" charset="0"/>
              </a:rPr>
              <a:t>G6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B5A9A4-22EA-4443-B58F-256D213942E3}"/>
              </a:ext>
            </a:extLst>
          </p:cNvPr>
          <p:cNvSpPr txBox="1"/>
          <p:nvPr/>
        </p:nvSpPr>
        <p:spPr>
          <a:xfrm>
            <a:off x="37454" y="944725"/>
            <a:ext cx="17423854" cy="225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787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tillium Web Bold"/>
              </a:rPr>
              <a:t>HARDWARE AND SOFTWARE SPECIFICATION</a:t>
            </a:r>
          </a:p>
          <a:p>
            <a:pPr>
              <a:lnSpc>
                <a:spcPts val="8787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Titillium Web 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957680-32ED-44FE-8DCB-D872AFB5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11" y="8953500"/>
            <a:ext cx="1301488" cy="1301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7DBB6C-74D8-453B-86CA-1716CED941CD}"/>
              </a:ext>
            </a:extLst>
          </p:cNvPr>
          <p:cNvSpPr txBox="1"/>
          <p:nvPr/>
        </p:nvSpPr>
        <p:spPr>
          <a:xfrm>
            <a:off x="325464" y="6234374"/>
            <a:ext cx="9389744" cy="848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144"/>
              </a:lnSpc>
              <a:spcBef>
                <a:spcPct val="0"/>
              </a:spcBef>
            </a:pPr>
            <a:r>
              <a:rPr lang="en-US" sz="4390" b="1" spc="219" dirty="0">
                <a:solidFill>
                  <a:srgbClr val="000000"/>
                </a:solidFill>
                <a:latin typeface="Titillium Web Bold" panose="020B0604020202020204" charset="0"/>
              </a:rPr>
              <a:t>Software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431518-0EF4-4CAE-8BAA-994A2A7CA5E7}"/>
              </a:ext>
            </a:extLst>
          </p:cNvPr>
          <p:cNvSpPr txBox="1"/>
          <p:nvPr/>
        </p:nvSpPr>
        <p:spPr>
          <a:xfrm>
            <a:off x="359429" y="7277100"/>
            <a:ext cx="938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Operating System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Windows XP, 7, 8, 10,11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Web Browser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Explorer, Firefox, Google Chrome</a:t>
            </a:r>
          </a:p>
          <a:p>
            <a:pPr algn="l"/>
            <a:endParaRPr lang="en-IN" sz="2800" b="0" i="0" dirty="0">
              <a:effectLst/>
              <a:latin typeface="Titillium Web Regular Bold" panose="020B0604020202020204" charset="0"/>
            </a:endParaRPr>
          </a:p>
          <a:p>
            <a:pPr algn="l"/>
            <a:r>
              <a:rPr lang="en-IN" sz="2800" i="0" u="sng" dirty="0">
                <a:effectLst/>
                <a:latin typeface="Titillium Web Regular Bold" panose="020B0604020202020204" charset="0"/>
              </a:rPr>
              <a:t>Language Used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: HTML, CSS,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JavaScript, </a:t>
            </a:r>
            <a:r>
              <a:rPr lang="en-IN" sz="2800" b="0" i="0" dirty="0">
                <a:effectLst/>
                <a:latin typeface="Titillium Web Regular Bold" panose="020B0604020202020204" charset="0"/>
              </a:rPr>
              <a:t>PHP, </a:t>
            </a:r>
            <a:r>
              <a:rPr lang="en-IN" sz="2800" b="1" dirty="0" err="1">
                <a:latin typeface="Titillium Web Regular Bold" panose="020B0604020202020204" charset="0"/>
              </a:rPr>
              <a:t>P</a:t>
            </a:r>
            <a:r>
              <a:rPr lang="en-IN" sz="2800" b="1" i="0" dirty="0" err="1">
                <a:effectLst/>
                <a:latin typeface="Titillium Web Regular Bold" panose="020B0604020202020204" charset="0"/>
              </a:rPr>
              <a:t>hpMyadmin</a:t>
            </a:r>
            <a:r>
              <a:rPr lang="en-IN" sz="2800" b="1" dirty="0">
                <a:latin typeface="Titillium Web Regular Bold" panose="020B0604020202020204" charset="0"/>
              </a:rPr>
              <a:t>,</a:t>
            </a:r>
            <a:r>
              <a:rPr lang="en-IN" sz="2800" b="1" i="0" dirty="0">
                <a:effectLst/>
                <a:latin typeface="Titillium Web Regular Bold" panose="020B0604020202020204" charset="0"/>
              </a:rPr>
              <a:t> MYSQL, bootstrap.</a:t>
            </a:r>
            <a:r>
              <a:rPr lang="en-IN" sz="2800" dirty="0">
                <a:latin typeface="Titillium Web Regular" panose="020B0604020202020204" charset="0"/>
              </a:rPr>
              <a:t/>
            </a:r>
            <a:br>
              <a:rPr lang="en-IN" sz="2800" dirty="0">
                <a:latin typeface="Titillium Web Regular" panose="020B0604020202020204" charset="0"/>
              </a:rPr>
            </a:br>
            <a:endParaRPr lang="en-US" sz="2800" dirty="0">
              <a:latin typeface="Titillium Web Regular" panose="020B0604020202020204" charset="0"/>
              <a:cs typeface="Times New Roman" pitchFamily="18" charset="0"/>
            </a:endParaRPr>
          </a:p>
        </p:txBody>
      </p:sp>
      <p:pic>
        <p:nvPicPr>
          <p:cNvPr id="24" name="Picture 2" descr="vector-design-element-for-the-fitness-center.jpg (612×612)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86866">
            <a:off x="15402960" y="242421"/>
            <a:ext cx="1516443" cy="1471413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4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2622</TotalTime>
  <Words>808</Words>
  <Application>Microsoft Office PowerPoint</Application>
  <PresentationFormat>Custom</PresentationFormat>
  <Paragraphs>161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Symbol</vt:lpstr>
      <vt:lpstr>Wingdings</vt:lpstr>
      <vt:lpstr>Times New Roman</vt:lpstr>
      <vt:lpstr>Titillium Web Regular</vt:lpstr>
      <vt:lpstr>Titillium Web Bold</vt:lpstr>
      <vt:lpstr>Calibri</vt:lpstr>
      <vt:lpstr>Titillium Web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F7 Fitness</dc:title>
  <dc:creator>Khushbu Chauhan</dc:creator>
  <cp:lastModifiedBy>devansh joshi</cp:lastModifiedBy>
  <cp:revision>91</cp:revision>
  <dcterms:created xsi:type="dcterms:W3CDTF">2006-08-16T00:00:00Z</dcterms:created>
  <dcterms:modified xsi:type="dcterms:W3CDTF">2023-04-01T05:27:07Z</dcterms:modified>
  <dc:identifier>DAE1PVZnZew</dc:identifier>
</cp:coreProperties>
</file>